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Proxima Nova"/>
      <p:regular r:id="rId12"/>
      <p:bold r:id="rId13"/>
      <p:italic r:id="rId14"/>
      <p:boldItalic r:id="rId15"/>
    </p:embeddedFont>
    <p:embeddedFont>
      <p:font typeface="Poppins"/>
      <p:regular r:id="rId16"/>
      <p:bold r:id="rId17"/>
      <p:italic r:id="rId18"/>
      <p:boldItalic r:id="rId19"/>
    </p:embeddedFont>
    <p:embeddedFont>
      <p:font typeface="Proxima Nova Extrabold"/>
      <p:bold r:id="rId20"/>
    </p:embeddedFont>
    <p:embeddedFont>
      <p:font typeface="Proxima Nova Semibold"/>
      <p:regular r:id="rId21"/>
      <p:bold r:id="rId22"/>
      <p:boldItalic r:id="rId23"/>
    </p:embeddedFont>
    <p:embeddedFont>
      <p:font typeface="Poppins SemiBold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roximaNovaExtrabold-bold.fntdata"/><Relationship Id="rId22" Type="http://schemas.openxmlformats.org/officeDocument/2006/relationships/font" Target="fonts/ProximaNovaSemibold-bold.fntdata"/><Relationship Id="rId21" Type="http://schemas.openxmlformats.org/officeDocument/2006/relationships/font" Target="fonts/ProximaNovaSemibold-regular.fntdata"/><Relationship Id="rId24" Type="http://schemas.openxmlformats.org/officeDocument/2006/relationships/font" Target="fonts/PoppinsSemiBold-regular.fntdata"/><Relationship Id="rId23" Type="http://schemas.openxmlformats.org/officeDocument/2006/relationships/font" Target="fonts/ProximaNova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oppinsSemiBold-italic.fntdata"/><Relationship Id="rId25" Type="http://schemas.openxmlformats.org/officeDocument/2006/relationships/font" Target="fonts/PoppinsSemiBold-bold.fntdata"/><Relationship Id="rId27" Type="http://schemas.openxmlformats.org/officeDocument/2006/relationships/font" Target="fonts/PoppinsSemi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ProximaNova-bold.fntdata"/><Relationship Id="rId12" Type="http://schemas.openxmlformats.org/officeDocument/2006/relationships/font" Target="fonts/ProximaNova-regular.fntdata"/><Relationship Id="rId15" Type="http://schemas.openxmlformats.org/officeDocument/2006/relationships/font" Target="fonts/ProximaNova-boldItalic.fntdata"/><Relationship Id="rId14" Type="http://schemas.openxmlformats.org/officeDocument/2006/relationships/font" Target="fonts/ProximaNova-italic.fntdata"/><Relationship Id="rId17" Type="http://schemas.openxmlformats.org/officeDocument/2006/relationships/font" Target="fonts/Poppins-bold.fntdata"/><Relationship Id="rId16" Type="http://schemas.openxmlformats.org/officeDocument/2006/relationships/font" Target="fonts/Poppins-regular.fntdata"/><Relationship Id="rId19" Type="http://schemas.openxmlformats.org/officeDocument/2006/relationships/font" Target="fonts/Poppins-boldItalic.fntdata"/><Relationship Id="rId18" Type="http://schemas.openxmlformats.org/officeDocument/2006/relationships/font" Target="fonts/Poppins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c1ae8745d_0_1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c1ae8745d_0_1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dc1ae8745d_0_16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dc1ae8745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dc1ae8745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100">
              <a:solidFill>
                <a:srgbClr val="202124"/>
              </a:solidFill>
              <a:highlight>
                <a:srgbClr val="F8F9FA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itelslaid_Sinisega" type="title">
  <p:cSld name="TITLE">
    <p:bg>
      <p:bgPr>
        <a:solidFill>
          <a:schemeClr val="accent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71524" y="3428999"/>
            <a:ext cx="5172076" cy="155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Blank 1">
  <p:cSld name="CUSTOM_1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/>
          <p:nvPr/>
        </p:nvSpPr>
        <p:spPr>
          <a:xfrm>
            <a:off x="8262000" y="6293115"/>
            <a:ext cx="37932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8B9699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1300">
              <a:solidFill>
                <a:srgbClr val="8B96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Blank">
  <p:cSld name="CUSTOM_12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/>
        </p:nvSpPr>
        <p:spPr>
          <a:xfrm>
            <a:off x="8262000" y="6293115"/>
            <a:ext cx="3793200" cy="48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spcFirstLastPara="1" rIns="121900" wrap="square" tIns="609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300">
                <a:solidFill>
                  <a:srgbClr val="8B9699"/>
                </a:solidFill>
                <a:latin typeface="Poppins"/>
                <a:ea typeface="Poppins"/>
                <a:cs typeface="Poppins"/>
                <a:sym typeface="Poppins"/>
              </a:rPr>
              <a:t>‹#›</a:t>
            </a:fld>
            <a:endParaRPr sz="1300">
              <a:solidFill>
                <a:srgbClr val="8B96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itelslaid_Halliga">
  <p:cSld name="1_Tiitelslaid_Halliga">
    <p:bg>
      <p:bgPr>
        <a:solidFill>
          <a:schemeClr val="accent5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771524" y="3428999"/>
            <a:ext cx="5172076" cy="155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itelslaid_Rohelisega">
  <p:cSld name="2_Tiitelslaid_Rohelisega">
    <p:bg>
      <p:bgPr>
        <a:solidFill>
          <a:schemeClr val="accent3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subTitle"/>
          </p:nvPr>
        </p:nvSpPr>
        <p:spPr>
          <a:xfrm>
            <a:off x="771524" y="3428999"/>
            <a:ext cx="5172076" cy="155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itelslaid_Kollasega">
  <p:cSld name="3_Tiitelslaid_Kollasega">
    <p:bg>
      <p:bgPr>
        <a:solidFill>
          <a:schemeClr val="accent4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subTitle"/>
          </p:nvPr>
        </p:nvSpPr>
        <p:spPr>
          <a:xfrm>
            <a:off x="771524" y="3428999"/>
            <a:ext cx="5172076" cy="155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itelslaid_Punasega">
  <p:cSld name="4_Tiitelslaid_Punasega">
    <p:bg>
      <p:bgPr>
        <a:solidFill>
          <a:schemeClr val="accent2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subTitle"/>
          </p:nvPr>
        </p:nvSpPr>
        <p:spPr>
          <a:xfrm>
            <a:off x="771524" y="3428999"/>
            <a:ext cx="5172076" cy="15509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itelslaid_Fotoga">
  <p:cSld name="5_Tiitelslaid_Fotoga">
    <p:bg>
      <p:bgPr>
        <a:solidFill>
          <a:schemeClr val="dk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7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6" name="Google Shape;36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itelslaid_Mustriga">
  <p:cSld name="5_Tiitelslaid_Mustriga"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ctrTitle"/>
          </p:nvPr>
        </p:nvSpPr>
        <p:spPr>
          <a:xfrm>
            <a:off x="771525" y="771524"/>
            <a:ext cx="4781550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  <a:defRPr sz="28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" name="Google Shape;39;p8"/>
          <p:cNvGrpSpPr/>
          <p:nvPr/>
        </p:nvGrpSpPr>
        <p:grpSpPr>
          <a:xfrm>
            <a:off x="771525" y="5392738"/>
            <a:ext cx="3222625" cy="793750"/>
            <a:chOff x="486" y="3397"/>
            <a:chExt cx="2030" cy="500"/>
          </a:xfrm>
        </p:grpSpPr>
        <p:sp>
          <p:nvSpPr>
            <p:cNvPr id="40" name="Google Shape;40;p8"/>
            <p:cNvSpPr/>
            <p:nvPr/>
          </p:nvSpPr>
          <p:spPr>
            <a:xfrm>
              <a:off x="486" y="3397"/>
              <a:ext cx="2030" cy="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8"/>
            <p:cNvSpPr/>
            <p:nvPr/>
          </p:nvSpPr>
          <p:spPr>
            <a:xfrm>
              <a:off x="1012" y="3462"/>
              <a:ext cx="289" cy="374"/>
            </a:xfrm>
            <a:custGeom>
              <a:rect b="b" l="l" r="r" t="t"/>
              <a:pathLst>
                <a:path extrusionOk="0" h="374" w="289">
                  <a:moveTo>
                    <a:pt x="289" y="64"/>
                  </a:moveTo>
                  <a:lnTo>
                    <a:pt x="180" y="64"/>
                  </a:lnTo>
                  <a:lnTo>
                    <a:pt x="180" y="374"/>
                  </a:lnTo>
                  <a:lnTo>
                    <a:pt x="107" y="374"/>
                  </a:lnTo>
                  <a:lnTo>
                    <a:pt x="107" y="64"/>
                  </a:lnTo>
                  <a:lnTo>
                    <a:pt x="0" y="6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89" y="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8"/>
            <p:cNvSpPr/>
            <p:nvPr/>
          </p:nvSpPr>
          <p:spPr>
            <a:xfrm>
              <a:off x="1272" y="3555"/>
              <a:ext cx="240" cy="289"/>
            </a:xfrm>
            <a:custGeom>
              <a:rect b="b" l="l" r="r" t="t"/>
              <a:pathLst>
                <a:path extrusionOk="0" h="99" w="83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8"/>
            <p:cNvSpPr/>
            <p:nvPr/>
          </p:nvSpPr>
          <p:spPr>
            <a:xfrm>
              <a:off x="1576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8"/>
            <p:cNvSpPr/>
            <p:nvPr/>
          </p:nvSpPr>
          <p:spPr>
            <a:xfrm>
              <a:off x="1709" y="3462"/>
              <a:ext cx="67" cy="3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8"/>
            <p:cNvSpPr/>
            <p:nvPr/>
          </p:nvSpPr>
          <p:spPr>
            <a:xfrm>
              <a:off x="1842" y="3462"/>
              <a:ext cx="67" cy="374"/>
            </a:xfrm>
            <a:custGeom>
              <a:rect b="b" l="l" r="r" t="t"/>
              <a:pathLst>
                <a:path extrusionOk="0" h="374" w="67">
                  <a:moveTo>
                    <a:pt x="67" y="64"/>
                  </a:moveTo>
                  <a:lnTo>
                    <a:pt x="0" y="64"/>
                  </a:lnTo>
                  <a:lnTo>
                    <a:pt x="0" y="0"/>
                  </a:lnTo>
                  <a:lnTo>
                    <a:pt x="67" y="0"/>
                  </a:lnTo>
                  <a:lnTo>
                    <a:pt x="67" y="64"/>
                  </a:lnTo>
                  <a:close/>
                  <a:moveTo>
                    <a:pt x="67" y="374"/>
                  </a:moveTo>
                  <a:lnTo>
                    <a:pt x="0" y="374"/>
                  </a:lnTo>
                  <a:lnTo>
                    <a:pt x="0" y="105"/>
                  </a:lnTo>
                  <a:lnTo>
                    <a:pt x="67" y="105"/>
                  </a:lnTo>
                  <a:lnTo>
                    <a:pt x="67" y="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8"/>
            <p:cNvSpPr/>
            <p:nvPr/>
          </p:nvSpPr>
          <p:spPr>
            <a:xfrm>
              <a:off x="1975" y="3555"/>
              <a:ext cx="237" cy="281"/>
            </a:xfrm>
            <a:custGeom>
              <a:rect b="b" l="l" r="r" t="t"/>
              <a:pathLst>
                <a:path extrusionOk="0" h="96" w="82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8"/>
            <p:cNvSpPr/>
            <p:nvPr/>
          </p:nvSpPr>
          <p:spPr>
            <a:xfrm>
              <a:off x="2276" y="3555"/>
              <a:ext cx="237" cy="281"/>
            </a:xfrm>
            <a:custGeom>
              <a:rect b="b" l="l" r="r" t="t"/>
              <a:pathLst>
                <a:path extrusionOk="0" h="96" w="82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>
              <a:off x="486" y="3552"/>
              <a:ext cx="350" cy="100"/>
            </a:xfrm>
            <a:custGeom>
              <a:rect b="b" l="l" r="r" t="t"/>
              <a:pathLst>
                <a:path extrusionOk="0" h="34" w="121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>
              <a:off x="486" y="3652"/>
              <a:ext cx="350" cy="87"/>
            </a:xfrm>
            <a:custGeom>
              <a:rect b="b" l="l" r="r" t="t"/>
              <a:pathLst>
                <a:path extrusionOk="0" h="30" w="121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>
              <a:off x="503" y="3739"/>
              <a:ext cx="333" cy="158"/>
            </a:xfrm>
            <a:custGeom>
              <a:rect b="b" l="l" r="r" t="t"/>
              <a:pathLst>
                <a:path extrusionOk="0" h="54" w="115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>
              <a:off x="486" y="3470"/>
              <a:ext cx="350" cy="91"/>
            </a:xfrm>
            <a:custGeom>
              <a:rect b="b" l="l" r="r" t="t"/>
              <a:pathLst>
                <a:path extrusionOk="0" h="31" w="12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8"/>
            <p:cNvSpPr/>
            <p:nvPr/>
          </p:nvSpPr>
          <p:spPr>
            <a:xfrm>
              <a:off x="486" y="3400"/>
              <a:ext cx="350" cy="67"/>
            </a:xfrm>
            <a:custGeom>
              <a:rect b="b" l="l" r="r" t="t"/>
              <a:pathLst>
                <a:path extrusionOk="0" h="23" w="121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" name="Google Shape;5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05525" y="0"/>
            <a:ext cx="6096000" cy="661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ealkiri ja sisu">
  <p:cSld name="Pealkiri ja sisu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771524" y="771524"/>
            <a:ext cx="10715625" cy="964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743949" y="61682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57" name="Google Shape;57;p9"/>
          <p:cNvGrpSpPr/>
          <p:nvPr/>
        </p:nvGrpSpPr>
        <p:grpSpPr>
          <a:xfrm>
            <a:off x="771524" y="6280625"/>
            <a:ext cx="1352551" cy="332502"/>
            <a:chOff x="486" y="3935"/>
            <a:chExt cx="960" cy="236"/>
          </a:xfrm>
        </p:grpSpPr>
        <p:sp>
          <p:nvSpPr>
            <p:cNvPr id="58" name="Google Shape;58;p9"/>
            <p:cNvSpPr/>
            <p:nvPr/>
          </p:nvSpPr>
          <p:spPr>
            <a:xfrm>
              <a:off x="486" y="3935"/>
              <a:ext cx="960" cy="2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9"/>
            <p:cNvSpPr/>
            <p:nvPr/>
          </p:nvSpPr>
          <p:spPr>
            <a:xfrm>
              <a:off x="486" y="4008"/>
              <a:ext cx="165" cy="47"/>
            </a:xfrm>
            <a:custGeom>
              <a:rect b="b" l="l" r="r" t="t"/>
              <a:pathLst>
                <a:path extrusionOk="0" h="34" w="121">
                  <a:moveTo>
                    <a:pt x="91" y="15"/>
                  </a:moveTo>
                  <a:cubicBezTo>
                    <a:pt x="76" y="11"/>
                    <a:pt x="69" y="6"/>
                    <a:pt x="53" y="3"/>
                  </a:cubicBezTo>
                  <a:cubicBezTo>
                    <a:pt x="36" y="0"/>
                    <a:pt x="20" y="1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3" y="19"/>
                    <a:pt x="56" y="15"/>
                    <a:pt x="80" y="19"/>
                  </a:cubicBezTo>
                  <a:cubicBezTo>
                    <a:pt x="101" y="23"/>
                    <a:pt x="103" y="30"/>
                    <a:pt x="121" y="34"/>
                  </a:cubicBezTo>
                  <a:cubicBezTo>
                    <a:pt x="121" y="19"/>
                    <a:pt x="121" y="19"/>
                    <a:pt x="121" y="19"/>
                  </a:cubicBezTo>
                  <a:cubicBezTo>
                    <a:pt x="111" y="18"/>
                    <a:pt x="101" y="17"/>
                    <a:pt x="91" y="15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9"/>
            <p:cNvSpPr/>
            <p:nvPr/>
          </p:nvSpPr>
          <p:spPr>
            <a:xfrm>
              <a:off x="486" y="4055"/>
              <a:ext cx="165" cy="42"/>
            </a:xfrm>
            <a:custGeom>
              <a:rect b="b" l="l" r="r" t="t"/>
              <a:pathLst>
                <a:path extrusionOk="0" h="30" w="121">
                  <a:moveTo>
                    <a:pt x="121" y="10"/>
                  </a:moveTo>
                  <a:cubicBezTo>
                    <a:pt x="107" y="0"/>
                    <a:pt x="94" y="0"/>
                    <a:pt x="80" y="0"/>
                  </a:cubicBezTo>
                  <a:cubicBezTo>
                    <a:pt x="53" y="1"/>
                    <a:pt x="33" y="4"/>
                    <a:pt x="0" y="9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7"/>
                    <a:pt x="0" y="29"/>
                    <a:pt x="1" y="30"/>
                  </a:cubicBezTo>
                  <a:cubicBezTo>
                    <a:pt x="24" y="26"/>
                    <a:pt x="44" y="23"/>
                    <a:pt x="53" y="22"/>
                  </a:cubicBezTo>
                  <a:cubicBezTo>
                    <a:pt x="77" y="18"/>
                    <a:pt x="103" y="14"/>
                    <a:pt x="121" y="17"/>
                  </a:cubicBezTo>
                  <a:lnTo>
                    <a:pt x="121" y="10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9"/>
            <p:cNvSpPr/>
            <p:nvPr/>
          </p:nvSpPr>
          <p:spPr>
            <a:xfrm>
              <a:off x="494" y="4097"/>
              <a:ext cx="157" cy="74"/>
            </a:xfrm>
            <a:custGeom>
              <a:rect b="b" l="l" r="r" t="t"/>
              <a:pathLst>
                <a:path extrusionOk="0" h="54" w="115">
                  <a:moveTo>
                    <a:pt x="0" y="17"/>
                  </a:moveTo>
                  <a:cubicBezTo>
                    <a:pt x="1" y="19"/>
                    <a:pt x="3" y="21"/>
                    <a:pt x="4" y="23"/>
                  </a:cubicBezTo>
                  <a:cubicBezTo>
                    <a:pt x="17" y="40"/>
                    <a:pt x="54" y="53"/>
                    <a:pt x="55" y="54"/>
                  </a:cubicBezTo>
                  <a:cubicBezTo>
                    <a:pt x="55" y="54"/>
                    <a:pt x="55" y="54"/>
                    <a:pt x="55" y="54"/>
                  </a:cubicBezTo>
                  <a:cubicBezTo>
                    <a:pt x="56" y="53"/>
                    <a:pt x="92" y="40"/>
                    <a:pt x="106" y="23"/>
                  </a:cubicBezTo>
                  <a:cubicBezTo>
                    <a:pt x="108" y="20"/>
                    <a:pt x="111" y="16"/>
                    <a:pt x="112" y="12"/>
                  </a:cubicBezTo>
                  <a:cubicBezTo>
                    <a:pt x="113" y="9"/>
                    <a:pt x="114" y="6"/>
                    <a:pt x="115" y="2"/>
                  </a:cubicBezTo>
                  <a:cubicBezTo>
                    <a:pt x="115" y="2"/>
                    <a:pt x="115" y="1"/>
                    <a:pt x="115" y="0"/>
                  </a:cubicBezTo>
                  <a:cubicBezTo>
                    <a:pt x="111" y="0"/>
                    <a:pt x="3" y="17"/>
                    <a:pt x="0" y="17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9"/>
            <p:cNvSpPr/>
            <p:nvPr/>
          </p:nvSpPr>
          <p:spPr>
            <a:xfrm>
              <a:off x="486" y="3970"/>
              <a:ext cx="165" cy="42"/>
            </a:xfrm>
            <a:custGeom>
              <a:rect b="b" l="l" r="r" t="t"/>
              <a:pathLst>
                <a:path extrusionOk="0" h="31" w="121">
                  <a:moveTo>
                    <a:pt x="51" y="9"/>
                  </a:moveTo>
                  <a:cubicBezTo>
                    <a:pt x="36" y="7"/>
                    <a:pt x="25" y="4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5" y="13"/>
                    <a:pt x="30" y="15"/>
                    <a:pt x="44" y="19"/>
                  </a:cubicBezTo>
                  <a:cubicBezTo>
                    <a:pt x="48" y="20"/>
                    <a:pt x="58" y="23"/>
                    <a:pt x="61" y="24"/>
                  </a:cubicBezTo>
                  <a:cubicBezTo>
                    <a:pt x="80" y="29"/>
                    <a:pt x="106" y="29"/>
                    <a:pt x="121" y="31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99" y="11"/>
                    <a:pt x="68" y="11"/>
                    <a:pt x="51" y="9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9"/>
            <p:cNvSpPr/>
            <p:nvPr/>
          </p:nvSpPr>
          <p:spPr>
            <a:xfrm>
              <a:off x="486" y="3936"/>
              <a:ext cx="165" cy="32"/>
            </a:xfrm>
            <a:custGeom>
              <a:rect b="b" l="l" r="r" t="t"/>
              <a:pathLst>
                <a:path extrusionOk="0" h="23" w="121">
                  <a:moveTo>
                    <a:pt x="61" y="0"/>
                  </a:moveTo>
                  <a:cubicBezTo>
                    <a:pt x="61" y="0"/>
                    <a:pt x="61" y="0"/>
                    <a:pt x="61" y="0"/>
                  </a:cubicBezTo>
                  <a:cubicBezTo>
                    <a:pt x="40" y="0"/>
                    <a:pt x="20" y="2"/>
                    <a:pt x="0" y="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21" y="23"/>
                    <a:pt x="121" y="23"/>
                    <a:pt x="121" y="23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01" y="2"/>
                    <a:pt x="81" y="0"/>
                    <a:pt x="61" y="0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9"/>
            <p:cNvSpPr/>
            <p:nvPr/>
          </p:nvSpPr>
          <p:spPr>
            <a:xfrm>
              <a:off x="735" y="3965"/>
              <a:ext cx="137" cy="177"/>
            </a:xfrm>
            <a:custGeom>
              <a:rect b="b" l="l" r="r" t="t"/>
              <a:pathLst>
                <a:path extrusionOk="0" h="177" w="137">
                  <a:moveTo>
                    <a:pt x="137" y="31"/>
                  </a:moveTo>
                  <a:lnTo>
                    <a:pt x="85" y="31"/>
                  </a:lnTo>
                  <a:lnTo>
                    <a:pt x="85" y="177"/>
                  </a:lnTo>
                  <a:lnTo>
                    <a:pt x="50" y="177"/>
                  </a:lnTo>
                  <a:lnTo>
                    <a:pt x="50" y="31"/>
                  </a:lnTo>
                  <a:lnTo>
                    <a:pt x="0" y="31"/>
                  </a:lnTo>
                  <a:lnTo>
                    <a:pt x="0" y="0"/>
                  </a:lnTo>
                  <a:lnTo>
                    <a:pt x="137" y="0"/>
                  </a:lnTo>
                  <a:lnTo>
                    <a:pt x="137" y="31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9"/>
            <p:cNvSpPr/>
            <p:nvPr/>
          </p:nvSpPr>
          <p:spPr>
            <a:xfrm>
              <a:off x="858" y="4010"/>
              <a:ext cx="113" cy="136"/>
            </a:xfrm>
            <a:custGeom>
              <a:rect b="b" l="l" r="r" t="t"/>
              <a:pathLst>
                <a:path extrusionOk="0" h="99" w="83">
                  <a:moveTo>
                    <a:pt x="83" y="34"/>
                  </a:moveTo>
                  <a:cubicBezTo>
                    <a:pt x="83" y="96"/>
                    <a:pt x="83" y="96"/>
                    <a:pt x="83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2" y="86"/>
                    <a:pt x="62" y="86"/>
                    <a:pt x="62" y="86"/>
                  </a:cubicBezTo>
                  <a:cubicBezTo>
                    <a:pt x="56" y="94"/>
                    <a:pt x="46" y="99"/>
                    <a:pt x="32" y="99"/>
                  </a:cubicBezTo>
                  <a:cubicBezTo>
                    <a:pt x="14" y="99"/>
                    <a:pt x="0" y="90"/>
                    <a:pt x="0" y="72"/>
                  </a:cubicBezTo>
                  <a:cubicBezTo>
                    <a:pt x="0" y="53"/>
                    <a:pt x="15" y="44"/>
                    <a:pt x="39" y="40"/>
                  </a:cubicBezTo>
                  <a:cubicBezTo>
                    <a:pt x="61" y="36"/>
                    <a:pt x="61" y="36"/>
                    <a:pt x="61" y="36"/>
                  </a:cubicBezTo>
                  <a:cubicBezTo>
                    <a:pt x="61" y="34"/>
                    <a:pt x="61" y="34"/>
                    <a:pt x="61" y="34"/>
                  </a:cubicBezTo>
                  <a:cubicBezTo>
                    <a:pt x="61" y="25"/>
                    <a:pt x="54" y="20"/>
                    <a:pt x="44" y="20"/>
                  </a:cubicBezTo>
                  <a:cubicBezTo>
                    <a:pt x="39" y="20"/>
                    <a:pt x="34" y="21"/>
                    <a:pt x="29" y="23"/>
                  </a:cubicBezTo>
                  <a:cubicBezTo>
                    <a:pt x="24" y="27"/>
                    <a:pt x="19" y="31"/>
                    <a:pt x="15" y="35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0" y="8"/>
                    <a:pt x="26" y="0"/>
                    <a:pt x="43" y="1"/>
                  </a:cubicBezTo>
                  <a:cubicBezTo>
                    <a:pt x="69" y="1"/>
                    <a:pt x="83" y="14"/>
                    <a:pt x="83" y="34"/>
                  </a:cubicBezTo>
                  <a:close/>
                  <a:moveTo>
                    <a:pt x="61" y="58"/>
                  </a:moveTo>
                  <a:cubicBezTo>
                    <a:pt x="61" y="53"/>
                    <a:pt x="61" y="53"/>
                    <a:pt x="61" y="53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30" y="59"/>
                    <a:pt x="22" y="63"/>
                    <a:pt x="22" y="71"/>
                  </a:cubicBezTo>
                  <a:cubicBezTo>
                    <a:pt x="22" y="77"/>
                    <a:pt x="28" y="80"/>
                    <a:pt x="36" y="80"/>
                  </a:cubicBezTo>
                  <a:cubicBezTo>
                    <a:pt x="50" y="80"/>
                    <a:pt x="61" y="73"/>
                    <a:pt x="61" y="58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9"/>
            <p:cNvSpPr/>
            <p:nvPr/>
          </p:nvSpPr>
          <p:spPr>
            <a:xfrm>
              <a:off x="1002" y="3965"/>
              <a:ext cx="31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9"/>
            <p:cNvSpPr/>
            <p:nvPr/>
          </p:nvSpPr>
          <p:spPr>
            <a:xfrm>
              <a:off x="1064" y="3965"/>
              <a:ext cx="32" cy="177"/>
            </a:xfrm>
            <a:prstGeom prst="rect">
              <a:avLst/>
            </a:pr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1127" y="3965"/>
              <a:ext cx="32" cy="177"/>
            </a:xfrm>
            <a:custGeom>
              <a:rect b="b" l="l" r="r" t="t"/>
              <a:pathLst>
                <a:path extrusionOk="0" h="177" w="32">
                  <a:moveTo>
                    <a:pt x="32" y="31"/>
                  </a:moveTo>
                  <a:lnTo>
                    <a:pt x="0" y="31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31"/>
                  </a:lnTo>
                  <a:close/>
                  <a:moveTo>
                    <a:pt x="32" y="177"/>
                  </a:moveTo>
                  <a:lnTo>
                    <a:pt x="0" y="177"/>
                  </a:lnTo>
                  <a:lnTo>
                    <a:pt x="0" y="50"/>
                  </a:lnTo>
                  <a:lnTo>
                    <a:pt x="32" y="50"/>
                  </a:lnTo>
                  <a:lnTo>
                    <a:pt x="32" y="177"/>
                  </a:ln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9"/>
            <p:cNvSpPr/>
            <p:nvPr/>
          </p:nvSpPr>
          <p:spPr>
            <a:xfrm>
              <a:off x="1190" y="4010"/>
              <a:ext cx="112" cy="132"/>
            </a:xfrm>
            <a:custGeom>
              <a:rect b="b" l="l" r="r" t="t"/>
              <a:pathLst>
                <a:path extrusionOk="0" h="96" w="82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9"/>
            <p:cNvSpPr/>
            <p:nvPr/>
          </p:nvSpPr>
          <p:spPr>
            <a:xfrm>
              <a:off x="1332" y="4010"/>
              <a:ext cx="113" cy="132"/>
            </a:xfrm>
            <a:custGeom>
              <a:rect b="b" l="l" r="r" t="t"/>
              <a:pathLst>
                <a:path extrusionOk="0" h="96" w="82">
                  <a:moveTo>
                    <a:pt x="82" y="33"/>
                  </a:moveTo>
                  <a:cubicBezTo>
                    <a:pt x="82" y="96"/>
                    <a:pt x="82" y="96"/>
                    <a:pt x="82" y="96"/>
                  </a:cubicBezTo>
                  <a:cubicBezTo>
                    <a:pt x="59" y="96"/>
                    <a:pt x="59" y="96"/>
                    <a:pt x="59" y="96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28"/>
                    <a:pt x="53" y="21"/>
                    <a:pt x="42" y="21"/>
                  </a:cubicBezTo>
                  <a:cubicBezTo>
                    <a:pt x="32" y="21"/>
                    <a:pt x="23" y="29"/>
                    <a:pt x="23" y="39"/>
                  </a:cubicBezTo>
                  <a:cubicBezTo>
                    <a:pt x="23" y="39"/>
                    <a:pt x="23" y="40"/>
                    <a:pt x="23" y="40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8" y="5"/>
                    <a:pt x="38" y="0"/>
                    <a:pt x="49" y="1"/>
                  </a:cubicBezTo>
                  <a:cubicBezTo>
                    <a:pt x="70" y="1"/>
                    <a:pt x="82" y="13"/>
                    <a:pt x="82" y="33"/>
                  </a:cubicBezTo>
                  <a:close/>
                </a:path>
              </a:pathLst>
            </a:custGeom>
            <a:solidFill>
              <a:srgbClr val="0072C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1" name="Google Shape;71;p9"/>
          <p:cNvSpPr txBox="1"/>
          <p:nvPr>
            <p:ph idx="1" type="body"/>
          </p:nvPr>
        </p:nvSpPr>
        <p:spPr>
          <a:xfrm>
            <a:off x="770394" y="2013665"/>
            <a:ext cx="10715624" cy="40728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81000" lvl="1" marL="91440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2pPr>
            <a:lvl3pPr indent="-381000" lvl="2" marL="137160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81000" lvl="3" marL="182880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4pPr>
            <a:lvl5pPr indent="-381000" lvl="4" marL="228600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•"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inalSlide">
  <p:cSld name="FinalSlide">
    <p:bg>
      <p:bgPr>
        <a:solidFill>
          <a:schemeClr val="accen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  <a:defRPr sz="51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6096000" y="5221480"/>
            <a:ext cx="6096000" cy="16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525" y="5393280"/>
            <a:ext cx="3221832" cy="792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771525" y="790575"/>
            <a:ext cx="10715624" cy="9453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771524" y="2019300"/>
            <a:ext cx="10715625" cy="404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81000" lvl="3" marL="18288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81000" lvl="4" marL="2286000" marR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743949" y="61682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PCUVvmooXYE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 txBox="1"/>
          <p:nvPr>
            <p:ph type="ctrTitle"/>
          </p:nvPr>
        </p:nvSpPr>
        <p:spPr>
          <a:xfrm>
            <a:off x="771525" y="284850"/>
            <a:ext cx="11109000" cy="9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</a:pPr>
            <a:r>
              <a:rPr lang="en-US" sz="45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City </a:t>
            </a:r>
            <a:r>
              <a:rPr lang="en-US" sz="45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planning service - </a:t>
            </a:r>
            <a:endParaRPr sz="45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</a:pPr>
            <a:r>
              <a:rPr lang="en-US" sz="5500">
                <a:latin typeface="Proxima Nova Extrabold"/>
                <a:ea typeface="Proxima Nova Extrabold"/>
                <a:cs typeface="Proxima Nova Extrabold"/>
                <a:sym typeface="Proxima Nova Extrabold"/>
              </a:rPr>
              <a:t>Tallinn Planning Register</a:t>
            </a:r>
            <a:endParaRPr sz="5500">
              <a:latin typeface="Proxima Nova Extrabold"/>
              <a:ea typeface="Proxima Nova Extrabold"/>
              <a:cs typeface="Proxima Nova Extrabold"/>
              <a:sym typeface="Proxima Nova Extrabol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525" y="5698080"/>
            <a:ext cx="3221830" cy="792622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 txBox="1"/>
          <p:nvPr>
            <p:ph idx="4294967295" type="subTitle"/>
          </p:nvPr>
        </p:nvSpPr>
        <p:spPr>
          <a:xfrm>
            <a:off x="771524" y="3699711"/>
            <a:ext cx="5172000" cy="15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b="1" lang="en-US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Changing the residents’ experience in engaging with the planning information and giving feedback about city planning</a:t>
            </a:r>
            <a:endParaRPr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71524" y="771524"/>
            <a:ext cx="10715625" cy="9644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City</a:t>
            </a: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 planning service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3" name="Google Shape;93;p14"/>
          <p:cNvSpPr txBox="1"/>
          <p:nvPr>
            <p:ph idx="4294967295" type="body"/>
          </p:nvPr>
        </p:nvSpPr>
        <p:spPr>
          <a:xfrm>
            <a:off x="116512" y="1644325"/>
            <a:ext cx="10715700" cy="40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Service has three main parts: 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-sharing</a:t>
            </a: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 the right and resident focused planning information 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-collecting and analyzing resident feedback data</a:t>
            </a:r>
            <a:endParaRPr sz="20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000">
                <a:latin typeface="Proxima Nova"/>
                <a:ea typeface="Proxima Nova"/>
                <a:cs typeface="Proxima Nova"/>
                <a:sym typeface="Proxima Nova"/>
              </a:rPr>
              <a:t>-using feedback data to improve decision making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81000" lvl="0" marL="45720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Proxima Nova"/>
              <a:buChar char="●"/>
            </a:pPr>
            <a:r>
              <a:rPr lang="en-US">
                <a:latin typeface="Proxima Nova"/>
                <a:ea typeface="Proxima Nova"/>
                <a:cs typeface="Proxima Nova"/>
                <a:sym typeface="Proxima Nova"/>
              </a:rPr>
              <a:t>Changing how residents interact with the city regarding city planning</a:t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/>
          </a:p>
        </p:txBody>
      </p:sp>
      <p:sp>
        <p:nvSpPr>
          <p:cNvPr id="94" name="Google Shape;94;p14"/>
          <p:cNvSpPr txBox="1"/>
          <p:nvPr>
            <p:ph idx="12" type="sldNum"/>
          </p:nvPr>
        </p:nvSpPr>
        <p:spPr>
          <a:xfrm>
            <a:off x="8743949" y="61682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4324" y="0"/>
            <a:ext cx="4617676" cy="340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91575" y="4237125"/>
            <a:ext cx="5600426" cy="26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 title="Ucc_demovideo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00" y="-873850"/>
            <a:ext cx="12103200" cy="907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/>
          <p:nvPr/>
        </p:nvSpPr>
        <p:spPr>
          <a:xfrm>
            <a:off x="987350" y="4104217"/>
            <a:ext cx="2160300" cy="679500"/>
          </a:xfrm>
          <a:prstGeom prst="rect">
            <a:avLst/>
          </a:prstGeom>
          <a:solidFill>
            <a:srgbClr val="46367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Asking for feedback earlier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>
            <a:off x="987350" y="2882850"/>
            <a:ext cx="2188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A2242"/>
                </a:solidFill>
                <a:latin typeface="Poppins"/>
                <a:ea typeface="Poppins"/>
                <a:cs typeface="Poppins"/>
                <a:sym typeface="Poppins"/>
              </a:rPr>
              <a:t>Proactive engagement</a:t>
            </a:r>
            <a:endParaRPr b="1" sz="1700">
              <a:solidFill>
                <a:srgbClr val="2A22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987350" y="4833356"/>
            <a:ext cx="2160300" cy="679500"/>
          </a:xfrm>
          <a:prstGeom prst="rect">
            <a:avLst/>
          </a:prstGeom>
          <a:solidFill>
            <a:srgbClr val="46367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Engaging a more representative group of residents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0" name="Google Shape;110;p16"/>
          <p:cNvCxnSpPr/>
          <p:nvPr/>
        </p:nvCxnSpPr>
        <p:spPr>
          <a:xfrm>
            <a:off x="987350" y="3894483"/>
            <a:ext cx="2160300" cy="0"/>
          </a:xfrm>
          <a:prstGeom prst="straightConnector1">
            <a:avLst/>
          </a:prstGeom>
          <a:noFill/>
          <a:ln cap="flat" cmpd="sng" w="9525">
            <a:solidFill>
              <a:srgbClr val="2A224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1" name="Google Shape;111;p16"/>
          <p:cNvSpPr/>
          <p:nvPr/>
        </p:nvSpPr>
        <p:spPr>
          <a:xfrm>
            <a:off x="3586850" y="4849095"/>
            <a:ext cx="2237100" cy="663900"/>
          </a:xfrm>
          <a:prstGeom prst="rect">
            <a:avLst/>
          </a:prstGeom>
          <a:solidFill>
            <a:srgbClr val="BEE1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Clearly demonstrate how planning decisions link to the city planning strategy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3586850" y="4104217"/>
            <a:ext cx="2237100" cy="689700"/>
          </a:xfrm>
          <a:prstGeom prst="rect">
            <a:avLst/>
          </a:prstGeom>
          <a:solidFill>
            <a:srgbClr val="BEE1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Clearly showing which details city needs feedback about and how to do it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3586850" y="5568410"/>
            <a:ext cx="2237100" cy="689700"/>
          </a:xfrm>
          <a:prstGeom prst="rect">
            <a:avLst/>
          </a:prstGeom>
          <a:solidFill>
            <a:srgbClr val="BEE1F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latin typeface="Poppins"/>
                <a:ea typeface="Poppins"/>
                <a:cs typeface="Poppins"/>
                <a:sym typeface="Poppins"/>
              </a:rPr>
              <a:t>Content about plans is understandable, reducing need for clarifying questions</a:t>
            </a:r>
            <a:endParaRPr sz="11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3586850" y="2882850"/>
            <a:ext cx="23211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A2242"/>
                </a:solidFill>
                <a:latin typeface="Poppins"/>
                <a:ea typeface="Poppins"/>
                <a:cs typeface="Poppins"/>
                <a:sym typeface="Poppins"/>
              </a:rPr>
              <a:t>Accessible planning register</a:t>
            </a:r>
            <a:endParaRPr b="1" sz="1700">
              <a:solidFill>
                <a:srgbClr val="2A22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5" name="Google Shape;115;p16"/>
          <p:cNvCxnSpPr/>
          <p:nvPr/>
        </p:nvCxnSpPr>
        <p:spPr>
          <a:xfrm>
            <a:off x="3586850" y="3894483"/>
            <a:ext cx="2206800" cy="0"/>
          </a:xfrm>
          <a:prstGeom prst="straightConnector1">
            <a:avLst/>
          </a:prstGeom>
          <a:noFill/>
          <a:ln cap="flat" cmpd="sng" w="9525">
            <a:solidFill>
              <a:srgbClr val="2A224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6" name="Google Shape;116;p16"/>
          <p:cNvSpPr txBox="1"/>
          <p:nvPr/>
        </p:nvSpPr>
        <p:spPr>
          <a:xfrm>
            <a:off x="6235150" y="2882850"/>
            <a:ext cx="23211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A2242"/>
                </a:solidFill>
                <a:latin typeface="Poppins"/>
                <a:ea typeface="Poppins"/>
                <a:cs typeface="Poppins"/>
                <a:sym typeface="Poppins"/>
              </a:rPr>
              <a:t>Efficient and effective use of feedback</a:t>
            </a:r>
            <a:endParaRPr b="1" sz="1700">
              <a:solidFill>
                <a:srgbClr val="2A22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6"/>
          <p:cNvSpPr/>
          <p:nvPr/>
        </p:nvSpPr>
        <p:spPr>
          <a:xfrm>
            <a:off x="6235150" y="4104217"/>
            <a:ext cx="2237100" cy="678900"/>
          </a:xfrm>
          <a:prstGeom prst="rect">
            <a:avLst/>
          </a:prstGeom>
          <a:solidFill>
            <a:srgbClr val="E53094">
              <a:alpha val="507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Better analysis of resident feedback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8" name="Google Shape;118;p16"/>
          <p:cNvSpPr/>
          <p:nvPr/>
        </p:nvSpPr>
        <p:spPr>
          <a:xfrm>
            <a:off x="6235150" y="4834109"/>
            <a:ext cx="2237100" cy="678900"/>
          </a:xfrm>
          <a:prstGeom prst="rect">
            <a:avLst/>
          </a:prstGeom>
          <a:solidFill>
            <a:srgbClr val="E53094">
              <a:alpha val="50770"/>
            </a:srgb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Making decisions informed by balanced feedback and strategy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19" name="Google Shape;119;p16"/>
          <p:cNvCxnSpPr/>
          <p:nvPr/>
        </p:nvCxnSpPr>
        <p:spPr>
          <a:xfrm>
            <a:off x="6235150" y="3894483"/>
            <a:ext cx="2218500" cy="0"/>
          </a:xfrm>
          <a:prstGeom prst="straightConnector1">
            <a:avLst/>
          </a:prstGeom>
          <a:noFill/>
          <a:ln cap="flat" cmpd="sng" w="9525">
            <a:solidFill>
              <a:srgbClr val="2A224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0" name="Google Shape;120;p16"/>
          <p:cNvSpPr/>
          <p:nvPr/>
        </p:nvSpPr>
        <p:spPr>
          <a:xfrm>
            <a:off x="8967450" y="4104227"/>
            <a:ext cx="2237100" cy="663900"/>
          </a:xfrm>
          <a:prstGeom prst="rect">
            <a:avLst/>
          </a:prstGeom>
          <a:solidFill>
            <a:srgbClr val="FFC60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Better answering commonly asked questions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" name="Google Shape;121;p16"/>
          <p:cNvSpPr txBox="1"/>
          <p:nvPr/>
        </p:nvSpPr>
        <p:spPr>
          <a:xfrm>
            <a:off x="8967450" y="2882850"/>
            <a:ext cx="2188500" cy="3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2A2242"/>
                </a:solidFill>
                <a:latin typeface="Poppins"/>
                <a:ea typeface="Poppins"/>
                <a:cs typeface="Poppins"/>
                <a:sym typeface="Poppins"/>
              </a:rPr>
              <a:t>Better communication</a:t>
            </a:r>
            <a:endParaRPr b="1" sz="1700">
              <a:solidFill>
                <a:srgbClr val="2A2242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8967450" y="4841585"/>
            <a:ext cx="2237100" cy="663900"/>
          </a:xfrm>
          <a:prstGeom prst="rect">
            <a:avLst/>
          </a:prstGeom>
          <a:solidFill>
            <a:srgbClr val="FFC60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Showing how feedback affects planning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23" name="Google Shape;123;p16"/>
          <p:cNvCxnSpPr/>
          <p:nvPr/>
        </p:nvCxnSpPr>
        <p:spPr>
          <a:xfrm>
            <a:off x="8967450" y="3894483"/>
            <a:ext cx="2164800" cy="0"/>
          </a:xfrm>
          <a:prstGeom prst="straightConnector1">
            <a:avLst/>
          </a:prstGeom>
          <a:noFill/>
          <a:ln cap="flat" cmpd="sng" w="9525">
            <a:solidFill>
              <a:srgbClr val="2A224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4" name="Google Shape;124;p16"/>
          <p:cNvSpPr/>
          <p:nvPr/>
        </p:nvSpPr>
        <p:spPr>
          <a:xfrm>
            <a:off x="987350" y="5562489"/>
            <a:ext cx="2160300" cy="679500"/>
          </a:xfrm>
          <a:prstGeom prst="rect">
            <a:avLst/>
          </a:prstGeom>
          <a:solidFill>
            <a:srgbClr val="46367F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Clearly communicating the Tallinn 2035 vision</a:t>
            </a:r>
            <a:endParaRPr sz="120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8967450" y="5578951"/>
            <a:ext cx="2237100" cy="663900"/>
          </a:xfrm>
          <a:prstGeom prst="rect">
            <a:avLst/>
          </a:prstGeom>
          <a:solidFill>
            <a:srgbClr val="FFC603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Poppins"/>
                <a:ea typeface="Poppins"/>
                <a:cs typeface="Poppins"/>
                <a:sym typeface="Poppins"/>
              </a:rPr>
              <a:t>Clearly responding to all resident feedback</a:t>
            </a:r>
            <a:endParaRPr sz="12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87342" y="526833"/>
            <a:ext cx="109557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rgbClr val="17071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V</a:t>
            </a:r>
            <a:r>
              <a:rPr lang="en-US" sz="4000">
                <a:solidFill>
                  <a:srgbClr val="17071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ision for the city planning service</a:t>
            </a:r>
            <a:endParaRPr sz="4000">
              <a:solidFill>
                <a:srgbClr val="E6007E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27" name="Google Shape;127;p16"/>
          <p:cNvSpPr txBox="1"/>
          <p:nvPr/>
        </p:nvSpPr>
        <p:spPr>
          <a:xfrm>
            <a:off x="1036658" y="1662883"/>
            <a:ext cx="10251900" cy="9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oppins"/>
                <a:ea typeface="Poppins"/>
                <a:cs typeface="Poppins"/>
                <a:sym typeface="Poppins"/>
              </a:rPr>
              <a:t>The development of the Tallinn Planning Register is only one part of improving the service.</a:t>
            </a:r>
            <a:endParaRPr sz="1900">
              <a:solidFill>
                <a:srgbClr val="00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indent="0" lvl="0" marL="0" rtl="0" algn="r"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t/>
            </a:r>
            <a:endParaRPr sz="120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818024" y="151199"/>
            <a:ext cx="10715700" cy="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Arial"/>
              <a:buNone/>
            </a:pPr>
            <a:r>
              <a:rPr lang="en-US">
                <a:latin typeface="Proxima Nova Semibold"/>
                <a:ea typeface="Proxima Nova Semibold"/>
                <a:cs typeface="Proxima Nova Semibold"/>
                <a:sym typeface="Proxima Nova Semibold"/>
              </a:rPr>
              <a:t>User-centricity principles</a:t>
            </a:r>
            <a:endParaRPr>
              <a:latin typeface="Proxima Nova Semibold"/>
              <a:ea typeface="Proxima Nova Semibold"/>
              <a:cs typeface="Proxima Nova Semibold"/>
              <a:sym typeface="Proxima Nova Semibold"/>
            </a:endParaRPr>
          </a:p>
        </p:txBody>
      </p:sp>
      <p:sp>
        <p:nvSpPr>
          <p:cNvPr id="133" name="Google Shape;133;p17"/>
          <p:cNvSpPr txBox="1"/>
          <p:nvPr>
            <p:ph idx="12" type="sldNum"/>
          </p:nvPr>
        </p:nvSpPr>
        <p:spPr>
          <a:xfrm>
            <a:off x="8743949" y="616823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4" name="Google Shape;134;p17"/>
          <p:cNvSpPr txBox="1"/>
          <p:nvPr>
            <p:ph idx="1" type="body"/>
          </p:nvPr>
        </p:nvSpPr>
        <p:spPr>
          <a:xfrm>
            <a:off x="738150" y="879504"/>
            <a:ext cx="10715700" cy="56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Digital Delivery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planning data is made more accessible digitally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Accessibility, usabilit</a:t>
            </a: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y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testing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-clear content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Reduction of the administrative burden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-processes made more efficient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-</a:t>
            </a: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less residents contact the city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Citizen engagement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-developed with residents starting from the beginning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Proxima Nova"/>
                <a:ea typeface="Proxima Nova"/>
                <a:cs typeface="Proxima Nova"/>
                <a:sym typeface="Proxima Nova"/>
              </a:rPr>
              <a:t>	-feedback about developments + about register itself</a:t>
            </a:r>
            <a:endParaRPr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Font typeface="Proxima Nova"/>
              <a:buChar char="●"/>
            </a:pPr>
            <a:r>
              <a:rPr b="1" lang="en-US" sz="1900">
                <a:latin typeface="Proxima Nova"/>
                <a:ea typeface="Proxima Nova"/>
                <a:cs typeface="Proxima Nova"/>
                <a:sym typeface="Proxima Nova"/>
              </a:rPr>
              <a:t>Incentives for digital use</a:t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355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500">
              <a:latin typeface="Proxima Nova"/>
              <a:ea typeface="Proxima Nova"/>
              <a:cs typeface="Proxima Nova"/>
              <a:sym typeface="Proxima Nova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latin typeface="Proxima Nova"/>
              <a:ea typeface="Proxima Nova"/>
              <a:cs typeface="Proxima Nova"/>
              <a:sym typeface="Proxima Nova"/>
            </a:endParaRPr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21630" l="0" r="9788" t="0"/>
          <a:stretch/>
        </p:blipFill>
        <p:spPr>
          <a:xfrm>
            <a:off x="8531871" y="879500"/>
            <a:ext cx="3167366" cy="2130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7713" y="3010450"/>
            <a:ext cx="2895325" cy="283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ctrTitle"/>
          </p:nvPr>
        </p:nvSpPr>
        <p:spPr>
          <a:xfrm>
            <a:off x="771524" y="771524"/>
            <a:ext cx="10036175" cy="9302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Arial"/>
              <a:buNone/>
            </a:pPr>
            <a:r>
              <a:rPr lang="en-US"/>
              <a:t>Thank you!</a:t>
            </a:r>
            <a:endParaRPr/>
          </a:p>
        </p:txBody>
      </p:sp>
      <p:sp>
        <p:nvSpPr>
          <p:cNvPr id="142" name="Google Shape;142;p18"/>
          <p:cNvSpPr txBox="1"/>
          <p:nvPr>
            <p:ph idx="1" type="subTitle"/>
          </p:nvPr>
        </p:nvSpPr>
        <p:spPr>
          <a:xfrm>
            <a:off x="6096000" y="5221480"/>
            <a:ext cx="6096000" cy="1636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/>
              <a:t>Maarja Kõue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GIS specialist in Tallinn Strategic Management Office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US"/>
              <a:t>maarja.koue@tallinnlv.ee</a:t>
            </a:r>
            <a:endParaRPr/>
          </a:p>
        </p:txBody>
      </p:sp>
      <p:sp>
        <p:nvSpPr>
          <p:cNvPr id="143" name="Google Shape;143;p18"/>
          <p:cNvSpPr txBox="1"/>
          <p:nvPr>
            <p:ph idx="4294967295" type="sldNum"/>
          </p:nvPr>
        </p:nvSpPr>
        <p:spPr>
          <a:xfrm>
            <a:off x="9448800" y="616743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'i kujundu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'i kujundus">
  <a:themeElements>
    <a:clrScheme name="Tallinn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72CE"/>
      </a:accent1>
      <a:accent2>
        <a:srgbClr val="EF3340"/>
      </a:accent2>
      <a:accent3>
        <a:srgbClr val="009639"/>
      </a:accent3>
      <a:accent4>
        <a:srgbClr val="F3D03E"/>
      </a:accent4>
      <a:accent5>
        <a:srgbClr val="575757"/>
      </a:accent5>
      <a:accent6>
        <a:srgbClr val="969696"/>
      </a:accent6>
      <a:hlink>
        <a:srgbClr val="0072CE"/>
      </a:hlink>
      <a:folHlink>
        <a:srgbClr val="0072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