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77" r:id="rId6"/>
    <p:sldId id="279" r:id="rId7"/>
  </p:sldIdLst>
  <p:sldSz cx="17340263" cy="97536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Lato Black" panose="020F0502020204030203" pitchFamily="34" charset="0"/>
      <p:bold r:id="rId17"/>
      <p:italic r:id="rId18"/>
      <p:boldItalic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7VJQyiRKen3a3uy8KpbvLyImD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ola Maria Brambilla" initials="" lastIdx="5" clrIdx="0"/>
  <p:cmAuthor id="1" name="Emanuele Del Zoppo" initials="EDZ" lastIdx="7" clrIdx="1">
    <p:extLst>
      <p:ext uri="{19B8F6BF-5375-455C-9EA6-DF929625EA0E}">
        <p15:presenceInfo xmlns:p15="http://schemas.microsoft.com/office/powerpoint/2012/main" userId="S::emanuele.del.zoppo@intelleraconsulting.com::f591e428-9428-4a13-ac96-54b9642d98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4D6"/>
    <a:srgbClr val="FFFFFF"/>
    <a:srgbClr val="FF0000"/>
    <a:srgbClr val="EB212E"/>
    <a:srgbClr val="E7E6E6"/>
    <a:srgbClr val="A6A6A6"/>
    <a:srgbClr val="EF505A"/>
    <a:srgbClr val="B9D89E"/>
    <a:srgbClr val="FEE09A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37C26B-6448-4BC3-9AA4-376649E668BD}">
  <a:tblStyle styleId="{8837C26B-6448-4BC3-9AA4-376649E668B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36241DF-179A-4945-A78C-F55BCBD7C2EF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8"/>
          </a:solidFill>
        </a:fill>
      </a:tcStyle>
    </a:wholeTbl>
    <a:band1H>
      <a:tcTxStyle b="off" i="off"/>
      <a:tcStyle>
        <a:tcBdr/>
        <a:fill>
          <a:solidFill>
            <a:srgbClr val="CCE0F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E0F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92211" autoAdjust="0"/>
  </p:normalViewPr>
  <p:slideViewPr>
    <p:cSldViewPr snapToGrid="0">
      <p:cViewPr>
        <p:scale>
          <a:sx n="66" d="100"/>
          <a:sy n="66" d="100"/>
        </p:scale>
        <p:origin x="48" y="576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098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a78725cc6e_1_55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ga78725cc6e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638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- In alto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4"/>
          <p:cNvSpPr txBox="1">
            <a:spLocks noGrp="1"/>
          </p:cNvSpPr>
          <p:nvPr>
            <p:ph type="sldNum" idx="12"/>
          </p:nvPr>
        </p:nvSpPr>
        <p:spPr>
          <a:xfrm>
            <a:off x="16472066" y="302846"/>
            <a:ext cx="54254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Google Shape;1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879924"/>
            <a:ext cx="1404931" cy="19881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0" y="0"/>
            <a:ext cx="17340262" cy="1447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838787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- In alto">
  <p:cSld name="1_Titolo - In alt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879924"/>
            <a:ext cx="1404930" cy="19881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9"/>
          <p:cNvSpPr/>
          <p:nvPr/>
        </p:nvSpPr>
        <p:spPr>
          <a:xfrm>
            <a:off x="0" y="0"/>
            <a:ext cx="195900" cy="1447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838787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Google Shape;15;p29"/>
          <p:cNvSpPr txBox="1">
            <a:spLocks noGrp="1"/>
          </p:cNvSpPr>
          <p:nvPr>
            <p:ph type="title"/>
          </p:nvPr>
        </p:nvSpPr>
        <p:spPr>
          <a:xfrm>
            <a:off x="702466" y="361737"/>
            <a:ext cx="15769499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44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SzPts val="6000"/>
              <a:buNone/>
              <a:defRPr/>
            </a:lvl2pPr>
            <a:lvl3pPr lvl="2" algn="l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SzPts val="6000"/>
              <a:buNone/>
              <a:defRPr/>
            </a:lvl3pPr>
            <a:lvl4pPr lvl="3" algn="l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SzPts val="6000"/>
              <a:buNone/>
              <a:defRPr/>
            </a:lvl4pPr>
            <a:lvl5pPr lvl="4" algn="l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SzPts val="6000"/>
              <a:buNone/>
              <a:defRPr/>
            </a:lvl5pPr>
            <a:lvl6pPr lvl="5" algn="l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SzPts val="6000"/>
              <a:buNone/>
              <a:defRPr/>
            </a:lvl6pPr>
            <a:lvl7pPr lvl="6" algn="l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SzPts val="6000"/>
              <a:buNone/>
              <a:defRPr/>
            </a:lvl7pPr>
            <a:lvl8pPr lvl="7" algn="l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SzPts val="6000"/>
              <a:buNone/>
              <a:defRPr/>
            </a:lvl8pPr>
            <a:lvl9pPr lvl="8" algn="l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16472066" y="9163263"/>
            <a:ext cx="54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387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541883" y="1536700"/>
            <a:ext cx="1625649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23"/>
          <p:cNvSpPr txBox="1">
            <a:spLocks noGrp="1"/>
          </p:cNvSpPr>
          <p:nvPr>
            <p:ph type="sldNum" idx="12"/>
          </p:nvPr>
        </p:nvSpPr>
        <p:spPr>
          <a:xfrm>
            <a:off x="16249327" y="431800"/>
            <a:ext cx="54254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0" y="4838700"/>
            <a:ext cx="17340262" cy="4914900"/>
          </a:xfrm>
          <a:prstGeom prst="rect">
            <a:avLst/>
          </a:prstGeom>
          <a:solidFill>
            <a:srgbClr val="EB21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83878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822858" y="5352204"/>
            <a:ext cx="15373271" cy="2385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it-IT" sz="4800" b="1" dirty="0" smtClean="0">
                <a:solidFill>
                  <a:srgbClr val="FFFFFF"/>
                </a:solidFill>
                <a:latin typeface="Lato Black" panose="020B0604020202020204" charset="0"/>
                <a:ea typeface="Lato Black"/>
                <a:cs typeface="Lato Black"/>
                <a:sym typeface="Lato Black"/>
              </a:rPr>
              <a:t>Citizen </a:t>
            </a:r>
            <a:r>
              <a:rPr lang="it-IT" sz="4800" b="1" dirty="0" err="1" smtClean="0">
                <a:solidFill>
                  <a:srgbClr val="FFFFFF"/>
                </a:solidFill>
                <a:latin typeface="Lato Black" panose="020B0604020202020204" charset="0"/>
                <a:ea typeface="Lato Black"/>
                <a:cs typeface="Lato Black"/>
                <a:sym typeface="Lato Black"/>
              </a:rPr>
              <a:t>Relationship</a:t>
            </a:r>
            <a:r>
              <a:rPr lang="it-IT" sz="4800" b="1" dirty="0" smtClean="0">
                <a:solidFill>
                  <a:srgbClr val="FFFFFF"/>
                </a:solidFill>
                <a:latin typeface="Lato Black" panose="020B0604020202020204" charset="0"/>
                <a:ea typeface="Lato Black"/>
                <a:cs typeface="Lato Black"/>
                <a:sym typeface="Lato Black"/>
              </a:rPr>
              <a:t> </a:t>
            </a:r>
            <a:r>
              <a:rPr lang="it-IT" sz="4800" b="1" dirty="0" smtClean="0">
                <a:solidFill>
                  <a:srgbClr val="FFFFFF"/>
                </a:solidFill>
                <a:latin typeface="Lato Black" panose="020B0604020202020204" charset="0"/>
                <a:ea typeface="Lato Black"/>
                <a:cs typeface="Lato Black"/>
                <a:sym typeface="Lato Black"/>
              </a:rPr>
              <a:t>Management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it-IT" sz="4800" b="1" dirty="0" err="1" smtClean="0">
                <a:solidFill>
                  <a:srgbClr val="FFFFFF"/>
                </a:solidFill>
                <a:latin typeface="Lato Black" panose="020B0604020202020204" charset="0"/>
                <a:ea typeface="Lato Black"/>
                <a:cs typeface="Lato Black"/>
                <a:sym typeface="Lato Black"/>
              </a:rPr>
              <a:t>Strategy</a:t>
            </a:r>
            <a:r>
              <a:rPr lang="it-IT" sz="4800" b="1" dirty="0" smtClean="0">
                <a:solidFill>
                  <a:srgbClr val="FFFFFF"/>
                </a:solidFill>
                <a:latin typeface="Lato Black" panose="020B0604020202020204" charset="0"/>
                <a:ea typeface="Lato Black"/>
                <a:cs typeface="Lato Black"/>
                <a:sym typeface="Lato Black"/>
              </a:rPr>
              <a:t> </a:t>
            </a:r>
            <a:r>
              <a:rPr lang="it-IT" sz="4800" b="1" dirty="0" smtClean="0">
                <a:solidFill>
                  <a:srgbClr val="FFFFFF"/>
                </a:solidFill>
                <a:latin typeface="Lato Black" panose="020B0604020202020204" charset="0"/>
                <a:ea typeface="Lato Black"/>
                <a:cs typeface="Lato Black"/>
                <a:sym typeface="Lato Black"/>
              </a:rPr>
              <a:t>and </a:t>
            </a:r>
            <a:r>
              <a:rPr lang="it-IT" sz="4800" b="1" dirty="0" err="1" smtClean="0">
                <a:solidFill>
                  <a:srgbClr val="FFFFFF"/>
                </a:solidFill>
                <a:latin typeface="Lato Black" panose="020B0604020202020204" charset="0"/>
                <a:ea typeface="Lato Black"/>
                <a:cs typeface="Lato Black"/>
                <a:sym typeface="Lato Black"/>
              </a:rPr>
              <a:t>activities</a:t>
            </a:r>
            <a:endParaRPr lang="it-IT" sz="4800" b="1" dirty="0">
              <a:solidFill>
                <a:srgbClr val="FFFFFF"/>
              </a:solidFill>
              <a:latin typeface="Lato Black" panose="020B060402020202020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-1" y="0"/>
            <a:ext cx="17340262" cy="48387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83878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5807" y="-1888785"/>
            <a:ext cx="5667375" cy="80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sldNum" idx="12"/>
          </p:nvPr>
        </p:nvSpPr>
        <p:spPr>
          <a:xfrm>
            <a:off x="16472066" y="9163263"/>
            <a:ext cx="54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 dirty="0"/>
          </a:p>
        </p:txBody>
      </p:sp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702466" y="361712"/>
            <a:ext cx="15769499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72000" rIns="50800" bIns="72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it-IT" sz="5500" b="1" dirty="0"/>
              <a:t>Area CRM </a:t>
            </a:r>
            <a:endParaRPr sz="5500" b="1" dirty="0"/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25" y="8420375"/>
            <a:ext cx="1063725" cy="12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3">
            <a:extLst>
              <a:ext uri="{FF2B5EF4-FFF2-40B4-BE49-F238E27FC236}">
                <a16:creationId xmlns:a16="http://schemas.microsoft.com/office/drawing/2014/main" id="{D23DADA0-F53B-758B-0349-860BED80A2A2}"/>
              </a:ext>
            </a:extLst>
          </p:cNvPr>
          <p:cNvSpPr/>
          <p:nvPr/>
        </p:nvSpPr>
        <p:spPr>
          <a:xfrm>
            <a:off x="1666359" y="1420635"/>
            <a:ext cx="14241298" cy="105736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CRM area of ​​the Municipality of Milan has the task of developing and monitoring citizen interaction through various channels, to act as a thermometer of the quality of the services offered, intercepting any critical issues and consequently improving the user experience of the citizen .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Thanks to the CRM of the Municipality of Milan it is possible to:</a:t>
            </a:r>
            <a:endParaRPr lang="it-IT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FD3DA68-1054-6150-5D57-5FA644EA6C6E}"/>
              </a:ext>
            </a:extLst>
          </p:cNvPr>
          <p:cNvSpPr/>
          <p:nvPr/>
        </p:nvSpPr>
        <p:spPr>
          <a:xfrm>
            <a:off x="1518970" y="1447843"/>
            <a:ext cx="84362" cy="105736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83878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5" name="Oval 4">
            <a:extLst>
              <a:ext uri="{FF2B5EF4-FFF2-40B4-BE49-F238E27FC236}">
                <a16:creationId xmlns:a16="http://schemas.microsoft.com/office/drawing/2014/main" id="{1A577CDD-1B92-6AE5-ADBC-3D3B6D553D45}"/>
              </a:ext>
            </a:extLst>
          </p:cNvPr>
          <p:cNvSpPr/>
          <p:nvPr/>
        </p:nvSpPr>
        <p:spPr>
          <a:xfrm>
            <a:off x="4933829" y="3167852"/>
            <a:ext cx="7472604" cy="4455438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004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99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TextBox 31">
            <a:extLst>
              <a:ext uri="{FF2B5EF4-FFF2-40B4-BE49-F238E27FC236}">
                <a16:creationId xmlns:a16="http://schemas.microsoft.com/office/drawing/2014/main" id="{131C1532-7ABF-5C17-2B65-FC1523E573A9}"/>
              </a:ext>
            </a:extLst>
          </p:cNvPr>
          <p:cNvSpPr txBox="1"/>
          <p:nvPr/>
        </p:nvSpPr>
        <p:spPr>
          <a:xfrm>
            <a:off x="567129" y="6736380"/>
            <a:ext cx="5392073" cy="83099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defTabSz="1300460">
              <a:buClrTx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 to user requests, collecting, managing and classifying information and communication flows and data, conveying the results with a centralized approach for monitoring purposes.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32">
            <a:extLst>
              <a:ext uri="{FF2B5EF4-FFF2-40B4-BE49-F238E27FC236}">
                <a16:creationId xmlns:a16="http://schemas.microsoft.com/office/drawing/2014/main" id="{EBD8BAE4-0777-2797-E2E9-C2CE67F2F905}"/>
              </a:ext>
            </a:extLst>
          </p:cNvPr>
          <p:cNvSpPr txBox="1"/>
          <p:nvPr/>
        </p:nvSpPr>
        <p:spPr>
          <a:xfrm>
            <a:off x="12615839" y="5026724"/>
            <a:ext cx="3712732" cy="8371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lvl="0" algn="r" defTabSz="1300460">
              <a:buClrTx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 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travel, 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 time 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costs and 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a reduction 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environmental 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33">
            <a:extLst>
              <a:ext uri="{FF2B5EF4-FFF2-40B4-BE49-F238E27FC236}">
                <a16:creationId xmlns:a16="http://schemas.microsoft.com/office/drawing/2014/main" id="{2E8F1EE1-32D6-2061-2ECD-D65BEB39A113}"/>
              </a:ext>
            </a:extLst>
          </p:cNvPr>
          <p:cNvSpPr txBox="1"/>
          <p:nvPr/>
        </p:nvSpPr>
        <p:spPr>
          <a:xfrm>
            <a:off x="10558371" y="7028982"/>
            <a:ext cx="4542928" cy="107721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r" defTabSz="1300460">
              <a:buClrTx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Qualify 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relationship with the citizen-user, </a:t>
            </a:r>
            <a:endParaRPr lang="en-US" sz="16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defTabSz="1300460">
              <a:buClrTx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attribution of an active role of participation </a:t>
            </a:r>
            <a:endParaRPr lang="en-US" sz="16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defTabSz="1300460">
              <a:buClrTx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involvement in the evaluation process </a:t>
            </a:r>
            <a:endParaRPr lang="en-US" sz="16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defTabSz="1300460">
              <a:buClrTx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services 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34">
            <a:extLst>
              <a:ext uri="{FF2B5EF4-FFF2-40B4-BE49-F238E27FC236}">
                <a16:creationId xmlns:a16="http://schemas.microsoft.com/office/drawing/2014/main" id="{E903EE94-7A01-00D0-5DAA-2E2C7CDD9EA7}"/>
              </a:ext>
            </a:extLst>
          </p:cNvPr>
          <p:cNvSpPr txBox="1"/>
          <p:nvPr/>
        </p:nvSpPr>
        <p:spPr>
          <a:xfrm>
            <a:off x="10683933" y="3135424"/>
            <a:ext cx="4309324" cy="338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r" defTabSz="1300460">
              <a:buClrTx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opinion polls and 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surveys about services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35">
            <a:extLst>
              <a:ext uri="{FF2B5EF4-FFF2-40B4-BE49-F238E27FC236}">
                <a16:creationId xmlns:a16="http://schemas.microsoft.com/office/drawing/2014/main" id="{AA599126-22A5-758B-86A9-630C2A2E4627}"/>
              </a:ext>
            </a:extLst>
          </p:cNvPr>
          <p:cNvSpPr txBox="1"/>
          <p:nvPr/>
        </p:nvSpPr>
        <p:spPr>
          <a:xfrm>
            <a:off x="277057" y="3680754"/>
            <a:ext cx="5584212" cy="83099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defTabSz="1300460">
              <a:buClrTx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Systematically receiving, managing and cataloging complaints, citizens' requests, assisting and guiding them in the use of services or with the information best suited to their needs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Flowchart: Connector 11">
            <a:extLst>
              <a:ext uri="{FF2B5EF4-FFF2-40B4-BE49-F238E27FC236}">
                <a16:creationId xmlns:a16="http://schemas.microsoft.com/office/drawing/2014/main" id="{0250E792-507B-665E-F9EF-E61EFC055E88}"/>
              </a:ext>
            </a:extLst>
          </p:cNvPr>
          <p:cNvSpPr/>
          <p:nvPr/>
        </p:nvSpPr>
        <p:spPr>
          <a:xfrm>
            <a:off x="7030843" y="4061013"/>
            <a:ext cx="3278581" cy="2801674"/>
          </a:xfrm>
          <a:prstGeom prst="flowChartConnector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004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:a16="http://schemas.microsoft.com/office/drawing/2014/main" id="{C18A639B-08FE-8A32-678A-91188A3C8781}"/>
              </a:ext>
            </a:extLst>
          </p:cNvPr>
          <p:cNvSpPr>
            <a:spLocks noChangeAspect="1"/>
          </p:cNvSpPr>
          <p:nvPr/>
        </p:nvSpPr>
        <p:spPr>
          <a:xfrm>
            <a:off x="5643946" y="3289679"/>
            <a:ext cx="1071639" cy="1071639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3004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99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8" name="Oval 17">
            <a:extLst>
              <a:ext uri="{FF2B5EF4-FFF2-40B4-BE49-F238E27FC236}">
                <a16:creationId xmlns:a16="http://schemas.microsoft.com/office/drawing/2014/main" id="{551AFBC5-7B08-F39F-534B-D580A6F245DB}"/>
              </a:ext>
            </a:extLst>
          </p:cNvPr>
          <p:cNvSpPr>
            <a:spLocks noChangeAspect="1"/>
          </p:cNvSpPr>
          <p:nvPr/>
        </p:nvSpPr>
        <p:spPr>
          <a:xfrm>
            <a:off x="5959203" y="6736380"/>
            <a:ext cx="1071639" cy="1071639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3004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99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9" name="Oval 17">
            <a:extLst>
              <a:ext uri="{FF2B5EF4-FFF2-40B4-BE49-F238E27FC236}">
                <a16:creationId xmlns:a16="http://schemas.microsoft.com/office/drawing/2014/main" id="{0F6E2A5C-7B0E-46FF-FE88-58B76B4FEF84}"/>
              </a:ext>
            </a:extLst>
          </p:cNvPr>
          <p:cNvSpPr>
            <a:spLocks noChangeAspect="1"/>
          </p:cNvSpPr>
          <p:nvPr/>
        </p:nvSpPr>
        <p:spPr>
          <a:xfrm>
            <a:off x="4641149" y="4483145"/>
            <a:ext cx="1071639" cy="1071639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3004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99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0" name="TextBox 16">
            <a:extLst>
              <a:ext uri="{FF2B5EF4-FFF2-40B4-BE49-F238E27FC236}">
                <a16:creationId xmlns:a16="http://schemas.microsoft.com/office/drawing/2014/main" id="{1DA5ECB0-7004-E5BB-6A69-02EDF1DC68BF}"/>
              </a:ext>
            </a:extLst>
          </p:cNvPr>
          <p:cNvSpPr txBox="1"/>
          <p:nvPr/>
        </p:nvSpPr>
        <p:spPr>
          <a:xfrm>
            <a:off x="4335198" y="4918864"/>
            <a:ext cx="8669867" cy="398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3004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en-US" sz="1991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TextBox 7">
            <a:extLst>
              <a:ext uri="{FF2B5EF4-FFF2-40B4-BE49-F238E27FC236}">
                <a16:creationId xmlns:a16="http://schemas.microsoft.com/office/drawing/2014/main" id="{1838AC48-EED8-D6FD-EB10-80BE4B7DCA1E}"/>
              </a:ext>
            </a:extLst>
          </p:cNvPr>
          <p:cNvSpPr txBox="1"/>
          <p:nvPr/>
        </p:nvSpPr>
        <p:spPr>
          <a:xfrm>
            <a:off x="7281610" y="5653727"/>
            <a:ext cx="2662400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004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76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Comune di Milano</a:t>
            </a:r>
          </a:p>
        </p:txBody>
      </p:sp>
      <p:pic>
        <p:nvPicPr>
          <p:cNvPr id="132" name="Picture 2" descr="City hall ">
            <a:extLst>
              <a:ext uri="{FF2B5EF4-FFF2-40B4-BE49-F238E27FC236}">
                <a16:creationId xmlns:a16="http://schemas.microsoft.com/office/drawing/2014/main" id="{B3DAFE1B-3AF7-0EE0-5CB2-F7A3FEF5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78" y="4217560"/>
            <a:ext cx="1432960" cy="14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hannel ">
            <a:extLst>
              <a:ext uri="{FF2B5EF4-FFF2-40B4-BE49-F238E27FC236}">
                <a16:creationId xmlns:a16="http://schemas.microsoft.com/office/drawing/2014/main" id="{EB7C02C4-C1BB-2E41-A5C9-3DBC9411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31" y="3464816"/>
            <a:ext cx="752744" cy="7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6" descr="Customer service ">
            <a:extLst>
              <a:ext uri="{FF2B5EF4-FFF2-40B4-BE49-F238E27FC236}">
                <a16:creationId xmlns:a16="http://schemas.microsoft.com/office/drawing/2014/main" id="{7E95DA3F-D695-4759-0395-7A178220F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83" y="4605112"/>
            <a:ext cx="752744" cy="7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2" descr="Responsive ">
            <a:extLst>
              <a:ext uri="{FF2B5EF4-FFF2-40B4-BE49-F238E27FC236}">
                <a16:creationId xmlns:a16="http://schemas.microsoft.com/office/drawing/2014/main" id="{0F778D31-CDC1-E75A-E607-0D01EBF6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47" y="6875237"/>
            <a:ext cx="780481" cy="78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Oval 17">
            <a:extLst>
              <a:ext uri="{FF2B5EF4-FFF2-40B4-BE49-F238E27FC236}">
                <a16:creationId xmlns:a16="http://schemas.microsoft.com/office/drawing/2014/main" id="{9A14A911-100D-C4CF-A9C0-CF88A806432E}"/>
              </a:ext>
            </a:extLst>
          </p:cNvPr>
          <p:cNvSpPr>
            <a:spLocks noChangeAspect="1"/>
          </p:cNvSpPr>
          <p:nvPr/>
        </p:nvSpPr>
        <p:spPr>
          <a:xfrm>
            <a:off x="9810720" y="2989373"/>
            <a:ext cx="1071639" cy="1071639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3004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99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7" name="Oval 17">
            <a:extLst>
              <a:ext uri="{FF2B5EF4-FFF2-40B4-BE49-F238E27FC236}">
                <a16:creationId xmlns:a16="http://schemas.microsoft.com/office/drawing/2014/main" id="{80CAFBEF-4991-85BA-10E0-D1C653037E2E}"/>
              </a:ext>
            </a:extLst>
          </p:cNvPr>
          <p:cNvSpPr>
            <a:spLocks noChangeAspect="1"/>
          </p:cNvSpPr>
          <p:nvPr/>
        </p:nvSpPr>
        <p:spPr>
          <a:xfrm>
            <a:off x="9725708" y="6813791"/>
            <a:ext cx="1071639" cy="1071639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3004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99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8" name="Oval 17">
            <a:extLst>
              <a:ext uri="{FF2B5EF4-FFF2-40B4-BE49-F238E27FC236}">
                <a16:creationId xmlns:a16="http://schemas.microsoft.com/office/drawing/2014/main" id="{CE7603C0-B624-9869-2F28-A679E9ECB355}"/>
              </a:ext>
            </a:extLst>
          </p:cNvPr>
          <p:cNvSpPr>
            <a:spLocks noChangeAspect="1"/>
          </p:cNvSpPr>
          <p:nvPr/>
        </p:nvSpPr>
        <p:spPr>
          <a:xfrm>
            <a:off x="11795609" y="4886436"/>
            <a:ext cx="1071639" cy="1071639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3004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99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9" name="Picture 10" descr="Networking ">
            <a:extLst>
              <a:ext uri="{FF2B5EF4-FFF2-40B4-BE49-F238E27FC236}">
                <a16:creationId xmlns:a16="http://schemas.microsoft.com/office/drawing/2014/main" id="{D38EE694-CDE5-F4F2-2855-2D2526A4A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203" y="5071246"/>
            <a:ext cx="752744" cy="7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Networking ">
            <a:extLst>
              <a:ext uri="{FF2B5EF4-FFF2-40B4-BE49-F238E27FC236}">
                <a16:creationId xmlns:a16="http://schemas.microsoft.com/office/drawing/2014/main" id="{51B961A5-1E8A-3B0B-033E-AA9E9B67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617" y="3138778"/>
            <a:ext cx="752744" cy="7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0">
            <a:extLst>
              <a:ext uri="{FF2B5EF4-FFF2-40B4-BE49-F238E27FC236}">
                <a16:creationId xmlns:a16="http://schemas.microsoft.com/office/drawing/2014/main" id="{3BD41CA4-C4FF-C679-768A-74B53132EB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7685" y="7028982"/>
            <a:ext cx="760604" cy="760604"/>
          </a:xfrm>
          <a:prstGeom prst="rect">
            <a:avLst/>
          </a:prstGeom>
        </p:spPr>
      </p:pic>
      <p:pic>
        <p:nvPicPr>
          <p:cNvPr id="146" name="Immagine 145">
            <a:extLst>
              <a:ext uri="{FF2B5EF4-FFF2-40B4-BE49-F238E27FC236}">
                <a16:creationId xmlns:a16="http://schemas.microsoft.com/office/drawing/2014/main" id="{1F40F63F-B6CC-5B1A-170D-3946883843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989" y="1527152"/>
            <a:ext cx="839954" cy="8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78725cc6e_1_55"/>
          <p:cNvSpPr/>
          <p:nvPr/>
        </p:nvSpPr>
        <p:spPr>
          <a:xfrm>
            <a:off x="0" y="6135757"/>
            <a:ext cx="17340262" cy="3617843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5" name="Google Shape;45;ga78725cc6e_1_55"/>
          <p:cNvSpPr txBox="1">
            <a:spLocks noGrp="1"/>
          </p:cNvSpPr>
          <p:nvPr>
            <p:ph type="sldNum" idx="12"/>
          </p:nvPr>
        </p:nvSpPr>
        <p:spPr>
          <a:xfrm>
            <a:off x="16472066" y="9163263"/>
            <a:ext cx="54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46" name="Google Shape;46;ga78725cc6e_1_55"/>
          <p:cNvSpPr txBox="1"/>
          <p:nvPr/>
        </p:nvSpPr>
        <p:spPr>
          <a:xfrm>
            <a:off x="16472066" y="9163263"/>
            <a:ext cx="54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it-IT" sz="2000" b="0" i="0" u="none" strike="noStrike" cap="none">
                <a:solidFill>
                  <a:srgbClr val="83878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fld>
            <a:endParaRPr sz="2000" b="0" i="0" u="none" strike="noStrike" cap="none" dirty="0">
              <a:solidFill>
                <a:srgbClr val="83878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2" name="Google Shape;52;ga78725cc6e_1_55"/>
          <p:cNvSpPr txBox="1"/>
          <p:nvPr/>
        </p:nvSpPr>
        <p:spPr>
          <a:xfrm>
            <a:off x="4430109" y="4265223"/>
            <a:ext cx="2844000" cy="134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n-US" sz="16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en-US" sz="16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is the </a:t>
            </a:r>
            <a:r>
              <a:rPr lang="en-US" sz="16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main contact </a:t>
            </a:r>
            <a:r>
              <a:rPr lang="en-US" sz="16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center of the Municipality of </a:t>
            </a:r>
            <a:r>
              <a:rPr lang="en-US" sz="16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Milan. It responds to </a:t>
            </a:r>
            <a:r>
              <a:rPr lang="en-US" sz="16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citizens' requests on multiple issues.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a78725cc6e_1_55"/>
          <p:cNvSpPr txBox="1"/>
          <p:nvPr/>
        </p:nvSpPr>
        <p:spPr>
          <a:xfrm>
            <a:off x="4430109" y="3601687"/>
            <a:ext cx="1598400" cy="66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E50019"/>
                </a:solidFill>
                <a:latin typeface="Calibri"/>
                <a:ea typeface="Calibri"/>
                <a:cs typeface="Calibri"/>
                <a:sym typeface="Calibri"/>
              </a:rPr>
              <a:t>020202</a:t>
            </a:r>
            <a:endParaRPr sz="3600" b="1" i="0" u="none" strike="noStrike" cap="none">
              <a:solidFill>
                <a:srgbClr val="E500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a78725cc6e_1_55"/>
          <p:cNvSpPr/>
          <p:nvPr/>
        </p:nvSpPr>
        <p:spPr>
          <a:xfrm>
            <a:off x="4654653" y="2703600"/>
            <a:ext cx="445800" cy="30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5" name="Google Shape;55;ga78725cc6e_1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0108" y="2619067"/>
            <a:ext cx="670025" cy="6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a78725cc6e_1_55"/>
          <p:cNvSpPr txBox="1"/>
          <p:nvPr/>
        </p:nvSpPr>
        <p:spPr>
          <a:xfrm>
            <a:off x="7574047" y="4265223"/>
            <a:ext cx="2844000" cy="143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n-US" sz="16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en-US" sz="16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is the area of ​​the Portal of the Municipality of Milan through which Citizens can send their requests in written form.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a78725cc6e_1_55"/>
          <p:cNvSpPr txBox="1"/>
          <p:nvPr/>
        </p:nvSpPr>
        <p:spPr>
          <a:xfrm>
            <a:off x="7574052" y="3601633"/>
            <a:ext cx="1598400" cy="66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E50019"/>
                </a:solidFill>
                <a:latin typeface="Calibri"/>
                <a:ea typeface="Calibri"/>
                <a:cs typeface="Calibri"/>
                <a:sym typeface="Calibri"/>
              </a:rPr>
              <a:t>Scrivi</a:t>
            </a:r>
            <a:endParaRPr sz="3600" b="1" i="0" u="none" strike="noStrike" cap="none">
              <a:solidFill>
                <a:srgbClr val="E500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a78725cc6e_1_55"/>
          <p:cNvSpPr/>
          <p:nvPr/>
        </p:nvSpPr>
        <p:spPr>
          <a:xfrm>
            <a:off x="7693295" y="2703600"/>
            <a:ext cx="445800" cy="30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9" name="Google Shape;59;ga78725cc6e_1_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4024" y="2619070"/>
            <a:ext cx="670047" cy="67004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a78725cc6e_1_55"/>
          <p:cNvSpPr txBox="1"/>
          <p:nvPr/>
        </p:nvSpPr>
        <p:spPr>
          <a:xfrm>
            <a:off x="10717986" y="4265223"/>
            <a:ext cx="2844000" cy="187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500"/>
            </a:pPr>
            <a:r>
              <a:rPr lang="en-US" sz="16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Facebook </a:t>
            </a:r>
            <a:r>
              <a:rPr lang="en-US" sz="16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page and the Instagram page represents  a two-way </a:t>
            </a:r>
            <a:r>
              <a:rPr lang="en-US" sz="16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contact channel where the Municipality publishes contents and the Citizen can interact and send requests</a:t>
            </a:r>
            <a:r>
              <a:rPr lang="it-IT" sz="16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9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a78725cc6e_1_55"/>
          <p:cNvSpPr txBox="1"/>
          <p:nvPr/>
        </p:nvSpPr>
        <p:spPr>
          <a:xfrm>
            <a:off x="10717963" y="3601687"/>
            <a:ext cx="1598400" cy="56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E50019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endParaRPr sz="3600" b="1" i="0" u="none" strike="noStrike" cap="none">
              <a:solidFill>
                <a:srgbClr val="E500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a78725cc6e_1_55"/>
          <p:cNvSpPr/>
          <p:nvPr/>
        </p:nvSpPr>
        <p:spPr>
          <a:xfrm>
            <a:off x="10731937" y="2703600"/>
            <a:ext cx="445800" cy="30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3" name="Google Shape;63;ga78725cc6e_1_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7963" y="2619065"/>
            <a:ext cx="702365" cy="70236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a78725cc6e_1_55"/>
          <p:cNvSpPr txBox="1"/>
          <p:nvPr/>
        </p:nvSpPr>
        <p:spPr>
          <a:xfrm>
            <a:off x="13861925" y="4265223"/>
            <a:ext cx="2844000" cy="164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500"/>
            </a:pPr>
            <a:r>
              <a:rPr lang="en-US" sz="16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It is the virtual assistant of the Municipality of Milan which, through </a:t>
            </a:r>
            <a:r>
              <a:rPr lang="en-US" sz="16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r>
              <a:rPr lang="en-US" sz="16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interaction, allows citizens to track down the most relevant information.</a:t>
            </a:r>
            <a:endParaRPr sz="16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a78725cc6e_1_55"/>
          <p:cNvSpPr txBox="1"/>
          <p:nvPr/>
        </p:nvSpPr>
        <p:spPr>
          <a:xfrm>
            <a:off x="13868463" y="3601687"/>
            <a:ext cx="1598400" cy="56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E50019"/>
                </a:solidFill>
                <a:latin typeface="Calibri"/>
                <a:ea typeface="Calibri"/>
                <a:cs typeface="Calibri"/>
                <a:sym typeface="Calibri"/>
              </a:rPr>
              <a:t>Chatbot</a:t>
            </a:r>
            <a:endParaRPr sz="3600" b="1" i="0" u="none" strike="noStrike" cap="none">
              <a:solidFill>
                <a:srgbClr val="E500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a78725cc6e_1_55"/>
          <p:cNvSpPr/>
          <p:nvPr/>
        </p:nvSpPr>
        <p:spPr>
          <a:xfrm>
            <a:off x="13981167" y="2703600"/>
            <a:ext cx="445800" cy="30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7" name="Google Shape;67;ga78725cc6e_1_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94220" y="2602892"/>
            <a:ext cx="734692" cy="7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a78725cc6e_1_55"/>
          <p:cNvSpPr txBox="1">
            <a:spLocks noGrp="1"/>
          </p:cNvSpPr>
          <p:nvPr>
            <p:ph type="title"/>
          </p:nvPr>
        </p:nvSpPr>
        <p:spPr>
          <a:xfrm>
            <a:off x="1159675" y="552175"/>
            <a:ext cx="6587400" cy="17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72000" rIns="50800" bIns="72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</a:pPr>
            <a:r>
              <a:rPr lang="it-IT" sz="5500" b="1" dirty="0" smtClean="0"/>
              <a:t>CRM </a:t>
            </a:r>
            <a:r>
              <a:rPr lang="it-IT" sz="5500" b="1" dirty="0" err="1" smtClean="0"/>
              <a:t>channels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</a:pPr>
            <a:endParaRPr sz="3000" dirty="0">
              <a:solidFill>
                <a:srgbClr val="000000"/>
              </a:solidFill>
            </a:endParaRPr>
          </a:p>
        </p:txBody>
      </p:sp>
      <p:sp>
        <p:nvSpPr>
          <p:cNvPr id="69" name="Google Shape;69;ga78725cc6e_1_55"/>
          <p:cNvSpPr txBox="1"/>
          <p:nvPr/>
        </p:nvSpPr>
        <p:spPr>
          <a:xfrm>
            <a:off x="4430100" y="6201425"/>
            <a:ext cx="2700000" cy="3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 </a:t>
            </a:r>
            <a:r>
              <a:rPr lang="it-IT"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2022: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it-IT" sz="2800" b="1" i="0" u="none" strike="noStrike" cap="none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1,1 </a:t>
            </a:r>
            <a:r>
              <a:rPr lang="it-IT" sz="2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mln </a:t>
            </a:r>
            <a:endParaRPr sz="28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call per </a:t>
            </a:r>
            <a:r>
              <a:rPr lang="it-IT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+3.000</a:t>
            </a:r>
            <a:r>
              <a:rPr lang="it-IT" sz="14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contatti gestiti al giorno in </a:t>
            </a:r>
            <a:r>
              <a:rPr lang="it-IT" sz="14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a78725cc6e_1_55"/>
          <p:cNvSpPr txBox="1"/>
          <p:nvPr/>
        </p:nvSpPr>
        <p:spPr>
          <a:xfrm>
            <a:off x="7567924" y="6201425"/>
            <a:ext cx="27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 </a:t>
            </a:r>
            <a:r>
              <a:rPr lang="it-IT"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2022: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+130-140k </a:t>
            </a:r>
            <a:r>
              <a:rPr lang="it-IT" sz="1400" b="1" i="0" u="none" strike="noStrike" cap="none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Requests</a:t>
            </a:r>
            <a:r>
              <a:rPr lang="it-IT" sz="14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received</a:t>
            </a:r>
            <a:r>
              <a:rPr lang="it-IT" sz="14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it-IT" sz="14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a78725cc6e_1_55"/>
          <p:cNvSpPr txBox="1"/>
          <p:nvPr/>
        </p:nvSpPr>
        <p:spPr>
          <a:xfrm>
            <a:off x="10731072" y="6201425"/>
            <a:ext cx="27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 2021: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it-IT" sz="2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50k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Comments</a:t>
            </a:r>
            <a:r>
              <a:rPr lang="it-IT" sz="14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4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inbound</a:t>
            </a:r>
            <a:r>
              <a:rPr lang="it-IT" sz="14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messages</a:t>
            </a:r>
            <a:r>
              <a:rPr lang="it-IT" sz="14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managed</a:t>
            </a:r>
            <a:endParaRPr lang="it-IT" sz="1400" b="0" i="0" u="none" strike="noStrike" cap="none" dirty="0" smtClean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2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+5-6k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r>
              <a:rPr lang="it-IT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to a </a:t>
            </a:r>
            <a:r>
              <a:rPr lang="it-IT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it-IT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lang="it-IT" dirty="0" smtClean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it-IT" dirty="0" smtClean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a78725cc6e_1_55"/>
          <p:cNvSpPr txBox="1"/>
          <p:nvPr/>
        </p:nvSpPr>
        <p:spPr>
          <a:xfrm>
            <a:off x="13894220" y="6201425"/>
            <a:ext cx="27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 2021: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+50-60k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Pages</a:t>
            </a:r>
            <a:r>
              <a:rPr lang="it-IT" sz="14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4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it-IT" sz="14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delivered</a:t>
            </a:r>
            <a:endParaRPr sz="14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785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78,4,Richieste arrivate al team IPASS – Le esigenze"/>
</p:tagLst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31E98D780158A4DB71D1FDE1D01F941" ma:contentTypeVersion="12" ma:contentTypeDescription="Creare un nuovo documento." ma:contentTypeScope="" ma:versionID="d18d9628fd1163bcf6dc6e358fda584e">
  <xsd:schema xmlns:xsd="http://www.w3.org/2001/XMLSchema" xmlns:xs="http://www.w3.org/2001/XMLSchema" xmlns:p="http://schemas.microsoft.com/office/2006/metadata/properties" xmlns:ns2="dbf24297-88e3-47b9-ae40-69c5172ad581" xmlns:ns3="fd23d648-62a5-42dd-b23a-4dd22dfb2d22" targetNamespace="http://schemas.microsoft.com/office/2006/metadata/properties" ma:root="true" ma:fieldsID="d0945bc0a8bbdee7ffa6dc2819773e8f" ns2:_="" ns3:_="">
    <xsd:import namespace="dbf24297-88e3-47b9-ae40-69c5172ad581"/>
    <xsd:import namespace="fd23d648-62a5-42dd-b23a-4dd22dfb2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24297-88e3-47b9-ae40-69c5172ad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3d648-62a5-42dd-b23a-4dd22dfb2d2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B37490-49A9-4587-8EF4-1A3824816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f24297-88e3-47b9-ae40-69c5172ad581"/>
    <ds:schemaRef ds:uri="fd23d648-62a5-42dd-b23a-4dd22dfb2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526353-D39B-4020-98E7-560B73DF162B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d23d648-62a5-42dd-b23a-4dd22dfb2d22"/>
    <ds:schemaRef ds:uri="dbf24297-88e3-47b9-ae40-69c5172ad581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D28C41-7E95-4EE2-9276-E7D227CE60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11749</TotalTime>
  <Words>341</Words>
  <Application>Microsoft Office PowerPoint</Application>
  <PresentationFormat>Personalizzato</PresentationFormat>
  <Paragraphs>58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Calibri</vt:lpstr>
      <vt:lpstr>Arial</vt:lpstr>
      <vt:lpstr>Helvetica Neue</vt:lpstr>
      <vt:lpstr>Times New Roman</vt:lpstr>
      <vt:lpstr>Lato Black</vt:lpstr>
      <vt:lpstr>New_Template7</vt:lpstr>
      <vt:lpstr>Presentazione standard di PowerPoint</vt:lpstr>
      <vt:lpstr>Area CRM </vt:lpstr>
      <vt:lpstr>CRM channels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Antonino Famoso</dc:creator>
  <cp:lastModifiedBy>Fabio Antonino Famoso</cp:lastModifiedBy>
  <cp:revision>581</cp:revision>
  <dcterms:modified xsi:type="dcterms:W3CDTF">2023-04-21T16:00:09Z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0x010100531E98D780158A4DB71D1FDE1D01F941</vt:lpwstr>
  </property>
</Properties>
</file>